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1"/>
  </p:notesMasterIdLst>
  <p:handoutMasterIdLst>
    <p:handoutMasterId r:id="rId42"/>
  </p:handoutMasterIdLst>
  <p:sldIdLst>
    <p:sldId id="266" r:id="rId2"/>
    <p:sldId id="323" r:id="rId3"/>
    <p:sldId id="324" r:id="rId4"/>
    <p:sldId id="325" r:id="rId5"/>
    <p:sldId id="318" r:id="rId6"/>
    <p:sldId id="319" r:id="rId7"/>
    <p:sldId id="328" r:id="rId8"/>
    <p:sldId id="326" r:id="rId9"/>
    <p:sldId id="327" r:id="rId10"/>
    <p:sldId id="320" r:id="rId11"/>
    <p:sldId id="329" r:id="rId12"/>
    <p:sldId id="321" r:id="rId13"/>
    <p:sldId id="330" r:id="rId14"/>
    <p:sldId id="335" r:id="rId15"/>
    <p:sldId id="336" r:id="rId16"/>
    <p:sldId id="337" r:id="rId17"/>
    <p:sldId id="360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9" r:id="rId39"/>
    <p:sldId id="358" r:id="rId40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B6FD"/>
    <a:srgbClr val="FFFF00"/>
    <a:srgbClr val="008000"/>
    <a:srgbClr val="F3000B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24" autoAdjust="0"/>
  </p:normalViewPr>
  <p:slideViewPr>
    <p:cSldViewPr snapToGrid="0">
      <p:cViewPr varScale="1">
        <p:scale>
          <a:sx n="68" d="100"/>
          <a:sy n="68" d="100"/>
        </p:scale>
        <p:origin x="-8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740D8-E1FE-45BF-BB62-1CCF6A9894AD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EE782-1A73-4F17-AEBA-AA6CBCC41F0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69504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DC179-47E8-4CF8-8055-1837D1023E4C}" type="datetimeFigureOut">
              <a:rPr lang="zh-CN" altLang="en-US" smtClean="0"/>
              <a:pPr/>
              <a:t>2014/4/12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9058C-0A57-4320-A605-F52E27B7E1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9253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 eaLnBrk="1" hangingPunct="1"/>
            <a:r>
              <a:rPr lang="zh-CN" altLang="en-US" dirty="0" smtClean="0">
                <a:ea typeface="宋体" pitchFamily="2" charset="-122"/>
              </a:rPr>
              <a:t>点击模型本质上是对用户的检验和点击行为进行建模</a:t>
            </a:r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r>
              <a:rPr lang="zh-CN" altLang="en-US" dirty="0" smtClean="0">
                <a:ea typeface="宋体" pitchFamily="2" charset="-122"/>
              </a:rPr>
              <a:t>不同的模型会对用户的行为做出不同的假设</a:t>
            </a:r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r>
              <a:rPr lang="zh-CN" altLang="en-US" dirty="0" smtClean="0">
                <a:ea typeface="宋体" pitchFamily="2" charset="-122"/>
              </a:rPr>
              <a:t>即不使用任何人工标注数据</a:t>
            </a:r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endParaRPr lang="en-US" altLang="zh-CN" dirty="0" smtClean="0">
              <a:ea typeface="宋体" pitchFamily="2" charset="-122"/>
            </a:endParaRPr>
          </a:p>
          <a:p>
            <a:pPr algn="just" eaLnBrk="1" hangingPunct="1"/>
            <a:r>
              <a:rPr lang="zh-CN" altLang="en-US" dirty="0" smtClean="0">
                <a:ea typeface="宋体" pitchFamily="2" charset="-122"/>
              </a:rPr>
              <a:t>右图是一个最朴素的点击模型的概率图模型表示</a:t>
            </a:r>
            <a:endParaRPr lang="en-US" altLang="zh-CN" dirty="0" smtClean="0">
              <a:ea typeface="宋体" pitchFamily="2" charset="-122"/>
            </a:endParaRP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A50CCF-4F7B-45E3-8BFA-9954DBCF9220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直搜索结果本身（左）和垂直搜索结果前后的结果（右）都受到用户较多的关注与点击（图中，暖色调表示用户点击更加集中）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89058C-0A57-4320-A605-F52E27B7E14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514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5A27FD-9DDA-4A08-8CF5-8818C9F1D350}" type="slidenum">
              <a:rPr lang="en-US" altLang="zh-CN">
                <a:solidFill>
                  <a:prstClr val="black"/>
                </a:solidFill>
              </a:rPr>
              <a:pPr/>
              <a:t>39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xmlns="" val="290956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58664" y="5609153"/>
            <a:ext cx="1116000" cy="110222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145" b="58476"/>
          <a:stretch/>
        </p:blipFill>
        <p:spPr>
          <a:xfrm>
            <a:off x="2870634" y="5652731"/>
            <a:ext cx="1116000" cy="1088637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58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11811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8485" name="Picture 5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03857" y="5554673"/>
            <a:ext cx="945430" cy="1207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58000" contrast="-70000"/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838200"/>
            <a:ext cx="11811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2034760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13659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672983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87500"/>
            <a:ext cx="8640959" cy="5009852"/>
          </a:xfrm>
        </p:spPr>
        <p:txBody>
          <a:bodyPr>
            <a:normAutofit/>
          </a:bodyPr>
          <a:lstStyle>
            <a:lvl1pPr>
              <a:defRPr sz="3200" baseline="0">
                <a:latin typeface="Times New Roman" pitchFamily="18" charset="0"/>
                <a:ea typeface="楷体" pitchFamily="49" charset="-122"/>
              </a:defRPr>
            </a:lvl1pPr>
            <a:lvl2pPr>
              <a:defRPr sz="2800" baseline="0">
                <a:latin typeface="Times New Roman" pitchFamily="18" charset="0"/>
                <a:ea typeface="楷体" pitchFamily="49" charset="-122"/>
              </a:defRPr>
            </a:lvl2pPr>
            <a:lvl3pPr>
              <a:defRPr sz="2800" baseline="0">
                <a:latin typeface="Times New Roman" pitchFamily="18" charset="0"/>
                <a:ea typeface="楷体" pitchFamily="49" charset="-122"/>
              </a:defRPr>
            </a:lvl3pPr>
            <a:lvl4pPr>
              <a:defRPr sz="2400" baseline="0">
                <a:latin typeface="Times New Roman" pitchFamily="18" charset="0"/>
                <a:ea typeface="楷体" pitchFamily="49" charset="-122"/>
              </a:defRPr>
            </a:lvl4pPr>
            <a:lvl5pPr>
              <a:defRPr sz="2000" baseline="0">
                <a:latin typeface="Times New Roman" pitchFamily="18" charset="0"/>
                <a:ea typeface="楷体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363358" y="355600"/>
            <a:ext cx="7402122" cy="1095756"/>
          </a:xfrm>
        </p:spPr>
        <p:txBody>
          <a:bodyPr/>
          <a:lstStyle>
            <a:lvl1pPr>
              <a:defRPr baseline="0">
                <a:latin typeface="Times New Roman" pitchFamily="18" charset="0"/>
                <a:ea typeface="楷体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10000138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5219729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5790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469969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068258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725600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873555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prstClr val="black"/>
                </a:solidFill>
              </a:rPr>
              <a:t>dddf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99341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14">
                    <a14:imgEffect>
                      <a14:sharpenSoften amount="-50000"/>
                    </a14:imgEffect>
                    <a14:imgEffect>
                      <a14:saturation sat="66000"/>
                    </a14:imgEffect>
                    <a14:imgEffect>
                      <a14:brightnessContrast brigh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>
          <a:xfrm>
            <a:off x="5204012" y="3133165"/>
            <a:ext cx="3939988" cy="372483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ounded Rectangle 13"/>
          <p:cNvSpPr/>
          <p:nvPr/>
        </p:nvSpPr>
        <p:spPr>
          <a:xfrm>
            <a:off x="228600" y="228600"/>
            <a:ext cx="8695944" cy="1326829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311129"/>
            <a:ext cx="8723376" cy="502050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8758" y="325628"/>
            <a:ext cx="7399642" cy="10275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srgbClr val="073E87"/>
                </a:solidFill>
              </a:rPr>
              <a:pPr/>
              <a:t>‹#›</a:t>
            </a:fld>
            <a:endParaRPr lang="zh-CN" altLang="en-US">
              <a:solidFill>
                <a:srgbClr val="073E87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507" y="1808311"/>
            <a:ext cx="8388949" cy="4317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4562" y="357938"/>
            <a:ext cx="965107" cy="95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81219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dissolv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 baseline="0">
          <a:solidFill>
            <a:srgbClr val="FFFFFF"/>
          </a:solidFill>
          <a:latin typeface="+mj-lt"/>
          <a:ea typeface="楷体_GB2312" pitchFamily="49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800" kern="1200" baseline="0">
          <a:solidFill>
            <a:schemeClr val="tx2"/>
          </a:solidFill>
          <a:latin typeface="Arial" pitchFamily="34" charset="0"/>
          <a:ea typeface="楷体_GB2312" pitchFamily="49" charset="-122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 baseline="0">
          <a:solidFill>
            <a:schemeClr val="tx2"/>
          </a:solidFill>
          <a:latin typeface="Arial" pitchFamily="34" charset="0"/>
          <a:ea typeface="楷体_GB2312" pitchFamily="49" charset="-122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 baseline="0">
          <a:solidFill>
            <a:schemeClr val="tx2"/>
          </a:solidFill>
          <a:latin typeface="Arial" pitchFamily="34" charset="0"/>
          <a:ea typeface="楷体_GB2312" pitchFamily="49" charset="-122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 baseline="0">
          <a:solidFill>
            <a:schemeClr val="tx2"/>
          </a:solidFill>
          <a:latin typeface="Arial" pitchFamily="34" charset="0"/>
          <a:ea typeface="楷体_GB2312" pitchFamily="49" charset="-122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 baseline="0">
          <a:solidFill>
            <a:schemeClr val="tx2"/>
          </a:solidFill>
          <a:latin typeface="Arial" pitchFamily="34" charset="0"/>
          <a:ea typeface="楷体_GB2312" pitchFamily="49" charset="-122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singhua.edu.cn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搜索引擎用户点击模型研究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清华大学计算机系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智能技术与系统国家重点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实验室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马少平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51845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marL="274320" lvl="1"/>
            <a:r>
              <a:rPr lang="zh-CN" altLang="en-US" sz="3200" dirty="0" smtClean="0"/>
              <a:t>搜索结果并非一定会被顺序浏览</a:t>
            </a:r>
            <a:endParaRPr lang="en-US" altLang="zh-CN" sz="3200" dirty="0" smtClean="0"/>
          </a:p>
          <a:p>
            <a:pPr marL="274320" lvl="1">
              <a:buNone/>
            </a:pPr>
            <a:endParaRPr lang="en-US" altLang="zh-CN" sz="3200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传统点击模型存在的问题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点击回访</a:t>
            </a:r>
            <a:r>
              <a:rPr lang="en-US" altLang="zh-CN" dirty="0" smtClean="0"/>
              <a:t>(revisiting)</a:t>
            </a:r>
            <a:r>
              <a:rPr lang="zh-CN" altLang="en-US" dirty="0" smtClean="0"/>
              <a:t>是用户行为中的普遍现象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视线</a:t>
            </a:r>
            <a:r>
              <a:rPr lang="zh-CN" altLang="en-US" dirty="0" smtClean="0"/>
              <a:t>追踪：结果回访经常发生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Lorigo</a:t>
            </a:r>
            <a:r>
              <a:rPr lang="en-US" altLang="zh-CN" dirty="0" smtClean="0"/>
              <a:t> et.al, 2005)</a:t>
            </a:r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中文</a:t>
            </a:r>
            <a:r>
              <a:rPr lang="zh-CN" altLang="en-US" dirty="0" smtClean="0"/>
              <a:t>搜索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Sogou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24.1%</a:t>
            </a:r>
            <a:r>
              <a:rPr lang="zh-CN" altLang="en-US" dirty="0" smtClean="0"/>
              <a:t>会话中包括回访行为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西文搜索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Yandex</a:t>
            </a:r>
            <a:r>
              <a:rPr lang="en-US" altLang="zh-CN" dirty="0" smtClean="0"/>
              <a:t>)</a:t>
            </a:r>
            <a:r>
              <a:rPr lang="zh-CN" altLang="en-US" dirty="0" smtClean="0"/>
              <a:t>：</a:t>
            </a:r>
            <a:r>
              <a:rPr lang="en-US" altLang="zh-CN" dirty="0" smtClean="0"/>
              <a:t>61.5%</a:t>
            </a:r>
            <a:r>
              <a:rPr lang="zh-CN" altLang="en-US" dirty="0" smtClean="0"/>
              <a:t>会话中包括回访行为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0626" y="1815151"/>
            <a:ext cx="7942997" cy="447646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1253" y="1524795"/>
            <a:ext cx="6299404" cy="51448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点击次序：从位置模型到时序模型</a:t>
            </a:r>
            <a:r>
              <a:rPr lang="en-US" altLang="zh-CN" dirty="0" smtClean="0"/>
              <a:t>(THCM)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考虑回访的用户点击模型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564904"/>
            <a:ext cx="4349155" cy="234361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861048"/>
            <a:ext cx="4214640" cy="291556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右箭头 3"/>
          <p:cNvSpPr/>
          <p:nvPr/>
        </p:nvSpPr>
        <p:spPr>
          <a:xfrm flipV="1">
            <a:off x="2483768" y="5157192"/>
            <a:ext cx="1512168" cy="108012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/>
          </p:nvPr>
        </p:nvGraphicFramePr>
        <p:xfrm>
          <a:off x="6443414" y="2844184"/>
          <a:ext cx="2305050" cy="374650"/>
        </p:xfrm>
        <a:graphic>
          <a:graphicData uri="http://schemas.openxmlformats.org/presentationml/2006/ole">
            <p:oleObj spid="_x0000_s59394" name="Equation" r:id="rId5" imgW="1485900" imgH="241300" progId="">
              <p:embed/>
            </p:oleObj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6496954" y="3279899"/>
          <a:ext cx="2232025" cy="365125"/>
        </p:xfrm>
        <a:graphic>
          <a:graphicData uri="http://schemas.openxmlformats.org/presentationml/2006/ole">
            <p:oleObj spid="_x0000_s59395" name="Equation" r:id="rId6" imgW="1473200" imgH="241300" progId="">
              <p:embed/>
            </p:oleObj>
          </a:graphicData>
        </a:graphic>
      </p:graphicFrame>
      <p:sp>
        <p:nvSpPr>
          <p:cNvPr id="7" name="矩形 6"/>
          <p:cNvSpPr/>
          <p:nvPr/>
        </p:nvSpPr>
        <p:spPr>
          <a:xfrm>
            <a:off x="4385505" y="2843644"/>
            <a:ext cx="2130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Forward event:</a:t>
            </a:r>
          </a:p>
        </p:txBody>
      </p:sp>
      <p:sp>
        <p:nvSpPr>
          <p:cNvPr id="10" name="矩形 9"/>
          <p:cNvSpPr/>
          <p:nvPr/>
        </p:nvSpPr>
        <p:spPr>
          <a:xfrm>
            <a:off x="4385505" y="3250978"/>
            <a:ext cx="2204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Backward event:</a:t>
            </a:r>
          </a:p>
        </p:txBody>
      </p:sp>
    </p:spTree>
    <p:extLst>
      <p:ext uri="{BB962C8B-B14F-4D97-AF65-F5344CB8AC3E}">
        <p14:creationId xmlns:p14="http://schemas.microsoft.com/office/powerpoint/2010/main" xmlns="" val="1000175509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THCM </a:t>
            </a:r>
            <a:r>
              <a:rPr lang="zh-CN" altLang="en-US" dirty="0" smtClean="0"/>
              <a:t>效果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比</a:t>
            </a:r>
            <a:r>
              <a:rPr lang="zh-CN" altLang="en-US" dirty="0"/>
              <a:t>未</a:t>
            </a:r>
            <a:r>
              <a:rPr lang="zh-CN" altLang="en-US" dirty="0" smtClean="0"/>
              <a:t>考虑</a:t>
            </a:r>
            <a:r>
              <a:rPr lang="zh-CN" altLang="en-US" dirty="0"/>
              <a:t>回访</a:t>
            </a:r>
            <a:r>
              <a:rPr lang="zh-CN" altLang="en-US" dirty="0" smtClean="0"/>
              <a:t>行为的点击模型有性能提升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在中英文搜索行为数据上均有稳定表现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考虑回访的用户点击模型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1" y="3361384"/>
            <a:ext cx="8357704" cy="31810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30373" y="3297210"/>
            <a:ext cx="4201861" cy="3309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6428" y="3400131"/>
            <a:ext cx="7797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DBM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9103" y="3730716"/>
            <a:ext cx="104318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75764" y="3546050"/>
            <a:ext cx="77979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CCM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70697" y="4100048"/>
            <a:ext cx="735630" cy="278767"/>
          </a:xfrm>
          <a:prstGeom prst="line">
            <a:avLst/>
          </a:prstGeom>
          <a:ln>
            <a:solidFill>
              <a:schemeClr val="accent3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" idx="2"/>
          </p:cNvCxnSpPr>
          <p:nvPr/>
        </p:nvCxnSpPr>
        <p:spPr>
          <a:xfrm>
            <a:off x="1606327" y="3769463"/>
            <a:ext cx="209192" cy="253768"/>
          </a:xfrm>
          <a:prstGeom prst="line">
            <a:avLst/>
          </a:prstGeom>
          <a:ln>
            <a:solidFill>
              <a:schemeClr val="accent3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0" idx="2"/>
          </p:cNvCxnSpPr>
          <p:nvPr/>
        </p:nvCxnSpPr>
        <p:spPr>
          <a:xfrm flipH="1">
            <a:off x="2052755" y="3915382"/>
            <a:ext cx="412908" cy="324049"/>
          </a:xfrm>
          <a:prstGeom prst="line">
            <a:avLst/>
          </a:prstGeom>
          <a:ln>
            <a:solidFill>
              <a:schemeClr val="accent3"/>
            </a:solidFill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1727" y="3297210"/>
            <a:ext cx="4160272" cy="324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607660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marL="274320" lvl="1"/>
            <a:r>
              <a:rPr lang="zh-CN" altLang="en-US" sz="3200" dirty="0" smtClean="0"/>
              <a:t>没有考虑搜索结果展现形式对用户产生的影响</a:t>
            </a:r>
            <a:endParaRPr lang="en-US" altLang="zh-CN" sz="3200" dirty="0" smtClean="0"/>
          </a:p>
          <a:p>
            <a:pPr marL="274320" lvl="1">
              <a:buNone/>
            </a:pPr>
            <a:endParaRPr lang="en-US" altLang="zh-CN" sz="3200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传统点击模型存在的问题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8936" y="1559645"/>
            <a:ext cx="8264552" cy="5002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7938" y="1579755"/>
            <a:ext cx="8121155" cy="5047521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2316" y="1586324"/>
            <a:ext cx="7950164" cy="50758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展现形式</a:t>
            </a:r>
            <a:r>
              <a:rPr lang="zh-CN" altLang="en-US" dirty="0" smtClean="0"/>
              <a:t>：结果页面含有垂直结果</a:t>
            </a:r>
            <a:endParaRPr lang="en-US" altLang="zh-CN" dirty="0"/>
          </a:p>
          <a:p>
            <a:pPr lvl="1"/>
            <a:r>
              <a:rPr lang="zh-CN" altLang="en-US" dirty="0"/>
              <a:t>中文</a:t>
            </a:r>
            <a:r>
              <a:rPr lang="zh-CN" altLang="zh-CN" dirty="0"/>
              <a:t>搜索引擎</a:t>
            </a:r>
            <a:r>
              <a:rPr lang="en-US" altLang="zh-CN" dirty="0"/>
              <a:t>70</a:t>
            </a:r>
            <a:r>
              <a:rPr lang="en-US" altLang="zh-CN" dirty="0" smtClean="0"/>
              <a:t>%</a:t>
            </a:r>
            <a:br>
              <a:rPr lang="en-US" altLang="zh-CN" dirty="0" smtClean="0"/>
            </a:br>
            <a:r>
              <a:rPr lang="zh-CN" altLang="zh-CN" dirty="0" smtClean="0"/>
              <a:t>以上</a:t>
            </a:r>
            <a:r>
              <a:rPr lang="zh-CN" altLang="zh-CN" dirty="0"/>
              <a:t>的搜索</a:t>
            </a:r>
            <a:r>
              <a:rPr lang="zh-CN" altLang="zh-CN" dirty="0" smtClean="0"/>
              <a:t>结果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页面</a:t>
            </a:r>
            <a:r>
              <a:rPr lang="zh-CN" altLang="zh-CN" dirty="0"/>
              <a:t>中都含有</a:t>
            </a:r>
            <a:r>
              <a:rPr lang="zh-CN" altLang="zh-CN" dirty="0" smtClean="0"/>
              <a:t>垂直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搜索结果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</a:t>
            </a:r>
            <a:r>
              <a:rPr lang="zh-CN" altLang="en-US" dirty="0"/>
              <a:t>搜狗</a:t>
            </a:r>
            <a:r>
              <a:rPr lang="en-US" altLang="zh-CN" dirty="0"/>
              <a:t>, 2012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 smtClean="0"/>
              <a:t>特定类型的垂直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搜索结果会受到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用户</a:t>
            </a:r>
            <a:r>
              <a:rPr lang="zh-CN" altLang="en-US" dirty="0"/>
              <a:t>更多</a:t>
            </a:r>
            <a:r>
              <a:rPr lang="zh-CN" altLang="en-US" dirty="0" smtClean="0"/>
              <a:t>的关注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和</a:t>
            </a:r>
            <a:r>
              <a:rPr lang="zh-CN" altLang="en-US" dirty="0"/>
              <a:t>点击</a:t>
            </a:r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4" name="图片 3" descr="figure 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321" y="2240079"/>
            <a:ext cx="5020310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1332352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垂直搜索结果对用户点击行为产生</a:t>
            </a:r>
            <a:r>
              <a:rPr lang="zh-CN" altLang="en-US" dirty="0" smtClean="0"/>
              <a:t>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文本类结果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多媒体结果</a:t>
            </a:r>
            <a:r>
              <a:rPr lang="en-US" altLang="zh-CN" dirty="0" smtClean="0"/>
              <a:t>/</a:t>
            </a:r>
            <a:r>
              <a:rPr lang="zh-CN" altLang="en-US" dirty="0" smtClean="0"/>
              <a:t>应用类结果</a:t>
            </a:r>
            <a:endParaRPr lang="en-US" altLang="zh-CN" dirty="0" smtClean="0"/>
          </a:p>
          <a:p>
            <a:pPr lvl="1"/>
            <a:r>
              <a:rPr lang="en-US" altLang="zh-CN" dirty="0"/>
              <a:t>About 53,000,000 sessions</a:t>
            </a:r>
          </a:p>
          <a:p>
            <a:pPr lvl="1"/>
            <a:r>
              <a:rPr lang="en-US" altLang="zh-CN" dirty="0"/>
              <a:t>About 15,000,000 distinct queries</a:t>
            </a:r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4" name="图片 3"/>
          <p:cNvPicPr/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63358" y="3812145"/>
            <a:ext cx="6119267" cy="300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0455209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0" y="1561485"/>
            <a:ext cx="8640959" cy="4874549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搜索引擎</a:t>
            </a:r>
            <a:r>
              <a:rPr lang="zh-CN" altLang="en-US" dirty="0"/>
              <a:t>使用哪些因素决定</a:t>
            </a:r>
            <a:r>
              <a:rPr lang="zh-CN" altLang="en-US" dirty="0" smtClean="0"/>
              <a:t>排序？</a:t>
            </a:r>
            <a:endParaRPr lang="en-US" altLang="zh-CN" dirty="0" smtClean="0"/>
          </a:p>
          <a:p>
            <a:pPr lvl="1"/>
            <a:r>
              <a:rPr lang="en-US" altLang="zh-CN" dirty="0"/>
              <a:t>SEO site: 100+</a:t>
            </a:r>
          </a:p>
          <a:p>
            <a:pPr lvl="1"/>
            <a:r>
              <a:rPr lang="en-US" altLang="zh-CN" dirty="0"/>
              <a:t>Yahoo LTR task: 700+</a:t>
            </a:r>
          </a:p>
          <a:p>
            <a:pPr lvl="1"/>
            <a:r>
              <a:rPr lang="zh-CN" altLang="en-US" dirty="0"/>
              <a:t>链接结构、内容相关</a:t>
            </a:r>
            <a:r>
              <a:rPr lang="zh-CN" altLang="en-US" dirty="0" smtClean="0"/>
              <a:t>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用户</a:t>
            </a:r>
            <a:r>
              <a:rPr lang="zh-CN" altLang="en-US" dirty="0"/>
              <a:t>行为、页面结构</a:t>
            </a:r>
            <a:r>
              <a:rPr lang="zh-CN" altLang="en-US" dirty="0" smtClean="0"/>
              <a:t>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时间</a:t>
            </a:r>
            <a:r>
              <a:rPr lang="zh-CN" altLang="en-US" dirty="0"/>
              <a:t>因素、服务稳定性</a:t>
            </a:r>
            <a:r>
              <a:rPr lang="zh-CN" altLang="en-US" dirty="0" smtClean="0"/>
              <a:t>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……</a:t>
            </a:r>
            <a:endParaRPr lang="en-US" altLang="zh-CN" dirty="0"/>
          </a:p>
          <a:p>
            <a:pPr lvl="1"/>
            <a:r>
              <a:rPr lang="zh-CN" altLang="en-US" dirty="0" smtClean="0"/>
              <a:t>用户点击行为反馈</a:t>
            </a:r>
            <a:endParaRPr lang="en-US" altLang="zh-CN" dirty="0" smtClean="0"/>
          </a:p>
          <a:p>
            <a:pPr lvl="2"/>
            <a:r>
              <a:rPr lang="zh-CN" altLang="en-US" dirty="0"/>
              <a:t>被点击</a:t>
            </a:r>
            <a:r>
              <a:rPr lang="zh-CN" altLang="en-US" dirty="0" smtClean="0"/>
              <a:t>较多的结果</a:t>
            </a:r>
            <a:r>
              <a:rPr lang="zh-CN" altLang="en-US" dirty="0"/>
              <a:t>应当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获得较好的排序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64419" y="2241415"/>
            <a:ext cx="3624799" cy="419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457058120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垂直搜索结果对用户点击行为产生影响</a:t>
            </a:r>
            <a:r>
              <a:rPr lang="en-US" altLang="zh-CN" dirty="0" smtClean="0"/>
              <a:t>(</a:t>
            </a:r>
            <a:r>
              <a:rPr lang="zh-CN" altLang="en-US" dirty="0" smtClean="0"/>
              <a:t>续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/>
              <a:t>点击：展现</a:t>
            </a:r>
            <a:r>
              <a:rPr lang="zh-CN" altLang="en-US" dirty="0" smtClean="0"/>
              <a:t>形式对垂直搜索结果的影响</a:t>
            </a:r>
            <a:endParaRPr lang="en-US" altLang="zh-CN" dirty="0" smtClean="0"/>
          </a:p>
          <a:p>
            <a:pPr lvl="1"/>
            <a:r>
              <a:rPr lang="zh-CN" altLang="en-US" dirty="0"/>
              <a:t>点击：垂直</a:t>
            </a:r>
            <a:r>
              <a:rPr lang="zh-CN" altLang="en-US" dirty="0" smtClean="0"/>
              <a:t>搜索结果的展现形式对其他结果的影响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考虑展现形式的点击模型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27" y="3613565"/>
            <a:ext cx="7595944" cy="28163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圆角矩形 3"/>
          <p:cNvSpPr/>
          <p:nvPr/>
        </p:nvSpPr>
        <p:spPr>
          <a:xfrm rot="2025091">
            <a:off x="731685" y="4323752"/>
            <a:ext cx="2569392" cy="4445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28800" y="6272104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搜索结果排序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 rot="16200000">
            <a:off x="-496720" y="4744188"/>
            <a:ext cx="222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垂直搜索结果位置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677437" y="6272104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搜索结果排序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828800" y="3390265"/>
            <a:ext cx="1764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用户首次点击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434885" y="3359797"/>
            <a:ext cx="196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用户第二次点击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067768425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垂直搜索结果</a:t>
            </a:r>
            <a:r>
              <a:rPr lang="zh-CN" altLang="zh-CN" dirty="0" smtClean="0"/>
              <a:t>对用户</a:t>
            </a:r>
            <a:r>
              <a:rPr lang="zh-CN" altLang="zh-CN" dirty="0"/>
              <a:t>关注</a:t>
            </a:r>
            <a:r>
              <a:rPr lang="zh-CN" altLang="zh-CN" dirty="0" smtClean="0"/>
              <a:t>度产生影响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视线追踪实验：</a:t>
            </a:r>
            <a:r>
              <a:rPr lang="en-US" altLang="zh-CN" dirty="0" smtClean="0"/>
              <a:t>23</a:t>
            </a:r>
            <a:r>
              <a:rPr lang="zh-CN" altLang="en-US" dirty="0" smtClean="0"/>
              <a:t>个参与者</a:t>
            </a:r>
            <a:r>
              <a:rPr lang="en-US" altLang="zh-CN" dirty="0" smtClean="0"/>
              <a:t>(</a:t>
            </a:r>
            <a:r>
              <a:rPr lang="zh-CN" altLang="en-US" dirty="0" smtClean="0"/>
              <a:t>非计算机专业学生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20</a:t>
            </a:r>
            <a:r>
              <a:rPr lang="zh-CN" altLang="en-US" dirty="0" smtClean="0"/>
              <a:t>个查询</a:t>
            </a:r>
            <a:r>
              <a:rPr lang="en-US" altLang="zh-CN" dirty="0" smtClean="0"/>
              <a:t>(</a:t>
            </a:r>
            <a:r>
              <a:rPr lang="zh-CN" altLang="en-US" dirty="0" smtClean="0"/>
              <a:t>垂直</a:t>
            </a:r>
            <a:r>
              <a:rPr lang="en-US" altLang="zh-CN" dirty="0" smtClean="0"/>
              <a:t>/</a:t>
            </a:r>
            <a:r>
              <a:rPr lang="zh-CN" altLang="en-US" dirty="0" smtClean="0"/>
              <a:t>无垂直，信息</a:t>
            </a:r>
            <a:r>
              <a:rPr lang="en-US" altLang="zh-CN" dirty="0" smtClean="0"/>
              <a:t>/</a:t>
            </a:r>
            <a:r>
              <a:rPr lang="zh-CN" altLang="en-US" dirty="0" smtClean="0"/>
              <a:t>导航</a:t>
            </a:r>
            <a:r>
              <a:rPr lang="en-US" altLang="zh-CN" dirty="0" smtClean="0"/>
              <a:t>/</a:t>
            </a:r>
            <a:r>
              <a:rPr lang="zh-CN" altLang="en-US" dirty="0" smtClean="0"/>
              <a:t>事务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/>
              <a:t>垂直搜索</a:t>
            </a:r>
            <a:r>
              <a:rPr lang="zh-CN" altLang="en-US" dirty="0" smtClean="0"/>
              <a:t>结果分别被置于结果序列的</a:t>
            </a:r>
            <a:r>
              <a:rPr lang="en-US" altLang="zh-CN" dirty="0" smtClean="0"/>
              <a:t>1/3/5/10</a:t>
            </a:r>
            <a:r>
              <a:rPr lang="zh-CN" altLang="en-US" dirty="0" smtClean="0"/>
              <a:t>位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5761" y="3812051"/>
            <a:ext cx="83724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22104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垂直搜索结果对用户在搜索结果页面</a:t>
            </a:r>
            <a:r>
              <a:rPr lang="zh-CN" altLang="zh-CN" dirty="0" smtClean="0"/>
              <a:t>的浏览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zh-CN" dirty="0" smtClean="0"/>
              <a:t>顺序</a:t>
            </a:r>
            <a:r>
              <a:rPr lang="zh-CN" altLang="zh-CN" dirty="0"/>
              <a:t>产生</a:t>
            </a:r>
            <a:r>
              <a:rPr lang="zh-CN" altLang="zh-CN" dirty="0" smtClean="0"/>
              <a:t>影响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89%</a:t>
            </a:r>
            <a:r>
              <a:rPr lang="zh-CN" altLang="en-US" dirty="0" smtClean="0"/>
              <a:t>浏览首次浏览了第三条结果的用户和</a:t>
            </a:r>
            <a:r>
              <a:rPr lang="en-US" altLang="zh-CN" dirty="0" smtClean="0"/>
              <a:t>100%</a:t>
            </a:r>
            <a:r>
              <a:rPr lang="zh-CN" altLang="en-US" dirty="0" smtClean="0"/>
              <a:t>首次浏览了第五条结果的用户均发生了重访。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299" y="4024396"/>
            <a:ext cx="8153400" cy="271462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3366912" y="3895606"/>
            <a:ext cx="454352" cy="450760"/>
          </a:xfrm>
          <a:prstGeom prst="ellipse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266287" y="3892723"/>
            <a:ext cx="454352" cy="450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165662" y="3882727"/>
            <a:ext cx="454352" cy="450760"/>
          </a:xfrm>
          <a:prstGeom prst="ellipse">
            <a:avLst/>
          </a:prstGeom>
          <a:solidFill>
            <a:srgbClr val="F3000B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6"/>
            <a:endCxn id="6" idx="2"/>
          </p:cNvCxnSpPr>
          <p:nvPr/>
        </p:nvCxnSpPr>
        <p:spPr>
          <a:xfrm flipV="1">
            <a:off x="3821264" y="4118103"/>
            <a:ext cx="445023" cy="288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4720639" y="4118103"/>
            <a:ext cx="445023" cy="288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3991175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51521" y="1844824"/>
            <a:ext cx="4806286" cy="4752528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考虑垂直搜索结果的点</a:t>
            </a:r>
            <a:endParaRPr lang="en-US" altLang="zh-CN" dirty="0" smtClean="0"/>
          </a:p>
          <a:p>
            <a:pPr lvl="1"/>
            <a:r>
              <a:rPr lang="zh-CN" altLang="zh-CN" dirty="0"/>
              <a:t>结果关注偏置</a:t>
            </a:r>
            <a:r>
              <a:rPr lang="en-US" altLang="zh-CN" dirty="0" smtClean="0"/>
              <a:t>(Attraction Bias</a:t>
            </a:r>
            <a:r>
              <a:rPr lang="en-US" altLang="zh-CN" dirty="0"/>
              <a:t>)</a:t>
            </a:r>
            <a:r>
              <a:rPr lang="zh-CN" altLang="zh-CN" dirty="0" smtClean="0"/>
              <a:t>：</a:t>
            </a:r>
            <a:r>
              <a:rPr lang="zh-CN" altLang="en-US" dirty="0" smtClean="0"/>
              <a:t>垂直搜索结果对用户结果关注程度的影响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1"/>
            <a:r>
              <a:rPr lang="zh-CN" altLang="zh-CN" dirty="0"/>
              <a:t>信任度偏置</a:t>
            </a:r>
            <a:r>
              <a:rPr lang="en-US" altLang="zh-CN" dirty="0" smtClean="0"/>
              <a:t>(Trust Bias</a:t>
            </a:r>
            <a:r>
              <a:rPr lang="en-US" altLang="zh-CN" dirty="0"/>
              <a:t>)</a:t>
            </a:r>
            <a:r>
              <a:rPr lang="zh-CN" altLang="en-US" dirty="0" smtClean="0"/>
              <a:t>：垂直搜索结果对其它结果点击偏好的影响。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顺序偏置</a:t>
            </a:r>
            <a:r>
              <a:rPr lang="en-US" altLang="zh-CN" dirty="0" smtClean="0"/>
              <a:t>(Sequence </a:t>
            </a:r>
            <a:r>
              <a:rPr lang="en-US" altLang="zh-CN" dirty="0"/>
              <a:t>Bias)</a:t>
            </a:r>
            <a:r>
              <a:rPr lang="zh-CN" altLang="zh-CN" dirty="0" smtClean="0"/>
              <a:t>：</a:t>
            </a:r>
            <a:r>
              <a:rPr lang="zh-CN" altLang="en-US" dirty="0" smtClean="0"/>
              <a:t>垂直搜索结果对用户浏览顺序的影响。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91419" y="2572673"/>
            <a:ext cx="3519524" cy="40246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598760" y="1863121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73E87"/>
                </a:solidFill>
                <a:latin typeface="Times New Roman" pitchFamily="18" charset="0"/>
                <a:ea typeface="楷体" pitchFamily="49" charset="-122"/>
              </a:rPr>
              <a:t>击模型构建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5989996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模型性能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评价样例集合：</a:t>
            </a:r>
            <a:r>
              <a:rPr lang="en-US" altLang="zh-CN" dirty="0" smtClean="0"/>
              <a:t>from </a:t>
            </a:r>
            <a:r>
              <a:rPr lang="en-US" altLang="zh-CN" dirty="0" err="1" smtClean="0"/>
              <a:t>sogou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2012/04</a:t>
            </a:r>
          </a:p>
          <a:p>
            <a:pPr lvl="2"/>
            <a:r>
              <a:rPr lang="en-US" altLang="zh-CN" dirty="0"/>
              <a:t>306,750 </a:t>
            </a:r>
            <a:r>
              <a:rPr lang="en-US" altLang="zh-CN" dirty="0" smtClean="0"/>
              <a:t>queries</a:t>
            </a:r>
            <a:r>
              <a:rPr lang="en-US" altLang="zh-CN" dirty="0"/>
              <a:t>,</a:t>
            </a:r>
            <a:r>
              <a:rPr lang="en-US" altLang="zh-CN" dirty="0" smtClean="0"/>
              <a:t> </a:t>
            </a:r>
            <a:r>
              <a:rPr lang="en-US" altLang="zh-CN" dirty="0"/>
              <a:t>11,558,016 </a:t>
            </a:r>
            <a:r>
              <a:rPr lang="en-US" altLang="zh-CN" dirty="0" smtClean="0"/>
              <a:t>sessions.</a:t>
            </a:r>
          </a:p>
          <a:p>
            <a:pPr lvl="1"/>
            <a:r>
              <a:rPr lang="en-US" altLang="zh-CN" dirty="0" smtClean="0"/>
              <a:t>Perplexity &amp; Log-likelihood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考虑展现形式的点击模型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788" y="3965717"/>
            <a:ext cx="4567753" cy="2447961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26695" y="3978596"/>
            <a:ext cx="4317305" cy="24479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725616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marL="274320" lvl="1"/>
            <a:r>
              <a:rPr lang="en-US" altLang="zh-CN" sz="3200" dirty="0" smtClean="0"/>
              <a:t>Fixation = Examination</a:t>
            </a:r>
            <a:r>
              <a:rPr lang="zh-CN" altLang="en-US" sz="3200" dirty="0" smtClean="0"/>
              <a:t>？</a:t>
            </a:r>
            <a:endParaRPr lang="en-US" altLang="zh-CN" sz="3200" dirty="0" smtClean="0"/>
          </a:p>
          <a:p>
            <a:pPr marL="274320" lvl="1"/>
            <a:endParaRPr lang="en-US" altLang="zh-CN" sz="3200" dirty="0" smtClean="0"/>
          </a:p>
          <a:p>
            <a:pPr marL="274320" lvl="1"/>
            <a:r>
              <a:rPr lang="zh-CN" altLang="en-US" sz="3200" dirty="0" smtClean="0"/>
              <a:t>传统点击模型假设注释就等于检验</a:t>
            </a:r>
            <a:endParaRPr lang="en-US" altLang="zh-CN" sz="3200" dirty="0" smtClean="0"/>
          </a:p>
          <a:p>
            <a:pPr marL="274320" lvl="1">
              <a:buNone/>
            </a:pPr>
            <a:endParaRPr lang="en-US" altLang="zh-CN" sz="3200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传统点击模型存在的问题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Does </a:t>
            </a:r>
            <a:r>
              <a:rPr lang="en-US" altLang="zh-CN" dirty="0" smtClean="0">
                <a:solidFill>
                  <a:srgbClr val="FF0000"/>
                </a:solidFill>
              </a:rPr>
              <a:t>Fixation</a:t>
            </a:r>
            <a:r>
              <a:rPr lang="en-US" altLang="zh-CN" dirty="0" smtClean="0"/>
              <a:t> really mean </a:t>
            </a:r>
            <a:r>
              <a:rPr lang="en-US" altLang="zh-CN" dirty="0" smtClean="0">
                <a:solidFill>
                  <a:srgbClr val="FF0000"/>
                </a:solidFill>
              </a:rPr>
              <a:t>Examination</a:t>
            </a:r>
            <a:r>
              <a:rPr lang="en-US" altLang="zh-CN" dirty="0" smtClean="0"/>
              <a:t>?</a:t>
            </a:r>
          </a:p>
          <a:p>
            <a:pPr lvl="1"/>
            <a:r>
              <a:rPr lang="en-US" altLang="zh-CN" dirty="0" smtClean="0"/>
              <a:t>Examination: </a:t>
            </a:r>
            <a:r>
              <a:rPr lang="zh-CN" altLang="en-US" dirty="0" smtClean="0"/>
              <a:t>阅读并理解搜索结果提供的信息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Fixation/</a:t>
            </a:r>
            <a:r>
              <a:rPr lang="zh-CN" altLang="en-US" dirty="0" smtClean="0"/>
              <a:t>注视</a:t>
            </a:r>
            <a:r>
              <a:rPr lang="en-US" altLang="zh-CN" dirty="0" smtClean="0"/>
              <a:t>: </a:t>
            </a:r>
            <a:r>
              <a:rPr lang="zh-CN" altLang="en-US" dirty="0" smtClean="0"/>
              <a:t>视线在特定位置短暂停留的行为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Saccade/</a:t>
            </a:r>
            <a:r>
              <a:rPr lang="zh-CN" altLang="en-US" dirty="0" smtClean="0"/>
              <a:t>扫视</a:t>
            </a:r>
            <a:r>
              <a:rPr lang="en-US" altLang="zh-CN" dirty="0" smtClean="0"/>
              <a:t>: </a:t>
            </a:r>
            <a:r>
              <a:rPr lang="zh-CN" altLang="en-US" dirty="0" smtClean="0"/>
              <a:t>视线在注视点之间跳跃移动的行为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人类的选择性注意机制</a:t>
            </a:r>
            <a:r>
              <a:rPr lang="en-US" altLang="zh-CN" dirty="0" smtClean="0"/>
              <a:t>: saccade + fixation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传统</a:t>
            </a:r>
            <a:r>
              <a:rPr lang="zh-CN" altLang="en-US" dirty="0" smtClean="0">
                <a:solidFill>
                  <a:srgbClr val="FF0000"/>
                </a:solidFill>
              </a:rPr>
              <a:t>观点：</a:t>
            </a:r>
            <a:r>
              <a:rPr lang="en-US" altLang="zh-CN" dirty="0" smtClean="0">
                <a:solidFill>
                  <a:srgbClr val="FF0000"/>
                </a:solidFill>
              </a:rPr>
              <a:t>Fixation = Examination</a:t>
            </a:r>
          </a:p>
          <a:p>
            <a:pPr lvl="2"/>
            <a:r>
              <a:rPr lang="zh-CN" altLang="en-US" dirty="0" smtClean="0"/>
              <a:t>依据：只有在</a:t>
            </a:r>
            <a:r>
              <a:rPr lang="en-US" altLang="zh-CN" dirty="0" smtClean="0"/>
              <a:t>Fixation</a:t>
            </a:r>
            <a:r>
              <a:rPr lang="zh-CN" altLang="en-US" dirty="0" smtClean="0"/>
              <a:t>阶段才能进行阅读</a:t>
            </a:r>
            <a:endParaRPr lang="en-US" altLang="zh-CN" dirty="0" smtClean="0"/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我们的观点：</a:t>
            </a:r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Fixation </a:t>
            </a:r>
            <a:r>
              <a:rPr lang="en-US" altLang="zh-CN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≠ Examination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/>
              <a:t>依据：用户对于搜索结果的认知并非仅通过文字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16048794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眼动行为收集装置</a:t>
            </a:r>
            <a:endParaRPr lang="zh-CN" altLang="en-US" dirty="0"/>
          </a:p>
        </p:txBody>
      </p:sp>
      <p:pic>
        <p:nvPicPr>
          <p:cNvPr id="5" name="Picture 3" descr="E:\DCIM\100NIKON\DSCN00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3650" y="2255767"/>
            <a:ext cx="5732519" cy="4299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9919" r="13844"/>
          <a:stretch/>
        </p:blipFill>
        <p:spPr>
          <a:xfrm>
            <a:off x="708337" y="4632921"/>
            <a:ext cx="3361387" cy="2221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1327" y="2213571"/>
            <a:ext cx="4286250" cy="2419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385" r="25098"/>
          <a:stretch/>
        </p:blipFill>
        <p:spPr>
          <a:xfrm>
            <a:off x="914399" y="2119623"/>
            <a:ext cx="3155325" cy="2581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51327" y="4632921"/>
            <a:ext cx="5092673" cy="222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787357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收集“检验”行为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实验系统：点击、鼠标移动、眼动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50+ </a:t>
            </a:r>
            <a:r>
              <a:rPr lang="zh-CN" altLang="en-US" dirty="0" smtClean="0"/>
              <a:t>实验对象，每人</a:t>
            </a:r>
            <a:r>
              <a:rPr lang="en-US" altLang="zh-CN" dirty="0" smtClean="0"/>
              <a:t>25</a:t>
            </a:r>
            <a:r>
              <a:rPr lang="zh-CN" altLang="en-US" dirty="0" smtClean="0"/>
              <a:t>个查询需求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/>
          <a:srcRect r="2905"/>
          <a:stretch/>
        </p:blipFill>
        <p:spPr>
          <a:xfrm>
            <a:off x="4267199" y="3336759"/>
            <a:ext cx="4735133" cy="3333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322472"/>
            <a:ext cx="44291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6256536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实验结论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</a:t>
            </a:r>
            <a:r>
              <a:rPr lang="en-US" altLang="zh-CN" dirty="0"/>
              <a:t>Fixation ≠ Examination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8070" y="2494736"/>
            <a:ext cx="3714750" cy="771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6170" y="3647541"/>
            <a:ext cx="3676650" cy="752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/>
          <a:srcRect r="2128"/>
          <a:stretch/>
        </p:blipFill>
        <p:spPr>
          <a:xfrm>
            <a:off x="4361310" y="2743913"/>
            <a:ext cx="4679659" cy="37549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32587" y="2957659"/>
            <a:ext cx="1300766" cy="284858"/>
          </a:xfrm>
          <a:prstGeom prst="rect">
            <a:avLst/>
          </a:prstGeom>
          <a:noFill/>
          <a:ln w="762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860538" y="2741975"/>
            <a:ext cx="1300766" cy="239427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852403" y="3657410"/>
            <a:ext cx="1300766" cy="742606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1878" y="4791165"/>
            <a:ext cx="4029075" cy="16478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91877" y="4794205"/>
            <a:ext cx="4029075" cy="1594078"/>
          </a:xfrm>
          <a:prstGeom prst="rect">
            <a:avLst/>
          </a:prstGeom>
          <a:noFill/>
          <a:ln w="762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67749" y="236498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example of fixed results not examined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9273053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简单思路：用户点击 </a:t>
            </a:r>
            <a:r>
              <a:rPr lang="en-US" altLang="zh-CN" dirty="0" smtClean="0"/>
              <a:t>= </a:t>
            </a:r>
            <a:r>
              <a:rPr lang="zh-CN" altLang="en-US" dirty="0" smtClean="0"/>
              <a:t>相关性投票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用户查询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点击样例：</a:t>
            </a:r>
            <a:endParaRPr lang="en-US" altLang="zh-CN" dirty="0"/>
          </a:p>
          <a:p>
            <a:pPr lvl="2"/>
            <a:r>
              <a:rPr lang="zh-CN" altLang="en-US" dirty="0" smtClean="0"/>
              <a:t>清华</a:t>
            </a:r>
            <a:r>
              <a:rPr lang="zh-CN" altLang="en-US" dirty="0" smtClean="0"/>
              <a:t> </a:t>
            </a:r>
            <a:r>
              <a:rPr lang="en-US" altLang="zh-CN" dirty="0"/>
              <a:t>=&gt; </a:t>
            </a:r>
            <a:r>
              <a:rPr lang="en-US" altLang="zh-CN" dirty="0" smtClean="0">
                <a:hlinkClick r:id="rId2"/>
              </a:rPr>
              <a:t>www.tsinghua.edu.cn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163   =&gt; </a:t>
            </a:r>
            <a:r>
              <a:rPr lang="en-US" altLang="zh-CN" dirty="0" smtClean="0"/>
              <a:t>mail.163.com</a:t>
            </a:r>
          </a:p>
          <a:p>
            <a:pPr lvl="2"/>
            <a:r>
              <a:rPr lang="en-US" altLang="zh-CN" dirty="0" smtClean="0"/>
              <a:t> </a:t>
            </a:r>
            <a:r>
              <a:rPr lang="en-US" altLang="zh-CN" dirty="0" smtClean="0"/>
              <a:t>             www.163.com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存在</a:t>
            </a:r>
            <a:r>
              <a:rPr lang="zh-CN" altLang="en-US" dirty="0" smtClean="0"/>
              <a:t>问题：结果位置影响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68845667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实验结论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</a:t>
            </a:r>
            <a:r>
              <a:rPr lang="en-US" altLang="zh-CN" dirty="0" smtClean="0"/>
              <a:t>longer fixation means larger probability of examination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039" y="2836869"/>
            <a:ext cx="7843872" cy="36574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6669" y="2677533"/>
            <a:ext cx="8010659" cy="41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6804621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实验结论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user may examine results without reading their contents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7151" y="2807883"/>
            <a:ext cx="8675328" cy="39256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63358" y="326988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 reading speed: approximately 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English and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250-350 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every 2-4 characters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Chinese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30311" y="5636465"/>
            <a:ext cx="2137892" cy="712820"/>
          </a:xfrm>
          <a:prstGeom prst="rect">
            <a:avLst/>
          </a:prstGeom>
          <a:noFill/>
          <a:ln w="762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81827" y="5106728"/>
            <a:ext cx="314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3% examined results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783" y="2807882"/>
            <a:ext cx="8790432" cy="392561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9257" y="3799620"/>
            <a:ext cx="6091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Short-fixed examined results are position biased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7417548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51520" y="2318198"/>
            <a:ext cx="3232598" cy="109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用户注视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扫视大量结果，但仅检验部分</a:t>
            </a:r>
            <a:endParaRPr lang="zh-CN" altLang="en-US" sz="2400" dirty="0"/>
          </a:p>
        </p:txBody>
      </p:sp>
      <p:sp>
        <p:nvSpPr>
          <p:cNvPr id="5" name="圆角矩形 4"/>
          <p:cNvSpPr/>
          <p:nvPr/>
        </p:nvSpPr>
        <p:spPr>
          <a:xfrm>
            <a:off x="251520" y="3647763"/>
            <a:ext cx="3232598" cy="109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注视时间越长的结果越可能被检验</a:t>
            </a:r>
            <a:endParaRPr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251520" y="4992220"/>
            <a:ext cx="3232598" cy="1094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用户可能依据内容之外的因素进行检验</a:t>
            </a:r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6634" y="1713852"/>
            <a:ext cx="4933950" cy="4962525"/>
          </a:xfrm>
          <a:prstGeom prst="rect">
            <a:avLst/>
          </a:prstGeom>
        </p:spPr>
      </p:pic>
      <p:sp>
        <p:nvSpPr>
          <p:cNvPr id="9" name="右大括号 8"/>
          <p:cNvSpPr/>
          <p:nvPr/>
        </p:nvSpPr>
        <p:spPr>
          <a:xfrm>
            <a:off x="3580328" y="2318198"/>
            <a:ext cx="406316" cy="3768726"/>
          </a:xfrm>
          <a:prstGeom prst="rightBrace">
            <a:avLst>
              <a:gd name="adj1" fmla="val 99242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7787095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两阶段检验模型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S1: </a:t>
            </a:r>
            <a:r>
              <a:rPr lang="zh-CN" altLang="en-US" dirty="0" smtClean="0"/>
              <a:t>过滤阶段：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输入：所有看到的结果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输出：可能令用户感兴趣的结果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依据：非内容因素（位置、展现）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S2: </a:t>
            </a:r>
            <a:r>
              <a:rPr lang="zh-CN" altLang="en-US" dirty="0" smtClean="0"/>
              <a:t>理解阶段：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输入：过滤阶段的输出结果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输出：需要进行点击的结果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依据：内容因素</a:t>
            </a:r>
            <a:r>
              <a:rPr lang="en-US" altLang="zh-CN" dirty="0" smtClean="0"/>
              <a:t>+</a:t>
            </a:r>
            <a:r>
              <a:rPr lang="zh-CN" altLang="en-US" dirty="0" smtClean="0"/>
              <a:t>非内容因素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27064132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两阶段检验模型（续）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两阶段相应的相关性反馈结果比较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27625" y="2823750"/>
            <a:ext cx="5888747" cy="37938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18208" y="4129635"/>
            <a:ext cx="3374263" cy="591032"/>
          </a:xfrm>
          <a:prstGeom prst="rect">
            <a:avLst/>
          </a:prstGeom>
          <a:noFill/>
          <a:ln w="762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52221" y="4720667"/>
            <a:ext cx="1840251" cy="1896918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5631904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基于鼠标移动信息的检验行为预测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/>
          <a:srcRect r="9928"/>
          <a:stretch/>
        </p:blipFill>
        <p:spPr>
          <a:xfrm>
            <a:off x="569799" y="2292439"/>
            <a:ext cx="8082521" cy="443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46246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如何获知用户的检验行为？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鼠标移动</a:t>
            </a:r>
            <a:r>
              <a:rPr lang="en-US" altLang="zh-CN" dirty="0" smtClean="0"/>
              <a:t>/</a:t>
            </a:r>
            <a:r>
              <a:rPr lang="zh-CN" altLang="en-US" dirty="0" smtClean="0"/>
              <a:t>点击行为收集与特征提取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鼠标移动特征：位置，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停留，滑动，</a:t>
            </a:r>
            <a:r>
              <a:rPr lang="en-US" altLang="zh-CN" dirty="0" smtClean="0"/>
              <a:t>…</a:t>
            </a:r>
          </a:p>
          <a:p>
            <a:pPr lvl="1"/>
            <a:r>
              <a:rPr lang="zh-CN" altLang="en-US" dirty="0" smtClean="0"/>
              <a:t>结果展示特征：高度，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展现形式，</a:t>
            </a:r>
            <a:r>
              <a:rPr lang="en-US" altLang="zh-CN" dirty="0" smtClean="0"/>
              <a:t>…</a:t>
            </a:r>
          </a:p>
          <a:p>
            <a:pPr lvl="1"/>
            <a:r>
              <a:rPr lang="zh-CN" altLang="en-US" dirty="0" smtClean="0"/>
              <a:t>页面整体特征：停留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时间，点击次数，</a:t>
            </a:r>
            <a:r>
              <a:rPr lang="en-US" altLang="zh-CN" dirty="0" smtClean="0"/>
              <a:t>…</a:t>
            </a:r>
          </a:p>
          <a:p>
            <a:pPr lvl="1"/>
            <a:r>
              <a:rPr lang="zh-CN" altLang="en-US" dirty="0"/>
              <a:t>结果</a:t>
            </a:r>
            <a:r>
              <a:rPr lang="zh-CN" altLang="en-US" dirty="0" smtClean="0"/>
              <a:t>点击特征：用户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点击通过率，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405" y="2701627"/>
            <a:ext cx="44100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858785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检验行为预测与相关性反馈效果</a:t>
            </a:r>
          </a:p>
          <a:p>
            <a:pPr lvl="1"/>
            <a:r>
              <a:rPr lang="en-US" altLang="zh-CN" dirty="0" smtClean="0"/>
              <a:t>S1/S2 Method</a:t>
            </a:r>
            <a:r>
              <a:rPr lang="zh-CN" altLang="en-US" dirty="0" smtClean="0"/>
              <a:t>：过滤</a:t>
            </a:r>
            <a:r>
              <a:rPr lang="en-US" altLang="zh-CN" dirty="0" smtClean="0"/>
              <a:t>/</a:t>
            </a:r>
            <a:r>
              <a:rPr lang="zh-CN" altLang="en-US" dirty="0" smtClean="0"/>
              <a:t>理解阶段各自对应的反馈效果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TMR: </a:t>
            </a:r>
            <a:r>
              <a:rPr lang="zh-CN" altLang="en-US" dirty="0" smtClean="0"/>
              <a:t>基于鼠标移动</a:t>
            </a:r>
            <a:r>
              <a:rPr lang="en-US" altLang="zh-CN" dirty="0" smtClean="0"/>
              <a:t>/</a:t>
            </a:r>
            <a:r>
              <a:rPr lang="zh-CN" altLang="en-US" dirty="0" smtClean="0"/>
              <a:t>点击行为直接拟合的反馈效果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Predicted Two-stage: </a:t>
            </a:r>
            <a:r>
              <a:rPr lang="zh-CN" altLang="en-US" dirty="0" smtClean="0"/>
              <a:t>基于鼠标预测检验的反馈效果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搜索用户结果检验行为分析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632" y="3843801"/>
            <a:ext cx="9051368" cy="275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3877328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ts val="600"/>
              </a:spcBef>
            </a:pPr>
            <a:r>
              <a:rPr lang="en-US" altLang="zh-CN" dirty="0" err="1" smtClean="0">
                <a:cs typeface="Times New Roman" panose="02020603050405020304" pitchFamily="18" charset="0"/>
              </a:rPr>
              <a:t>Danqing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cs typeface="Times New Roman" panose="02020603050405020304" pitchFamily="18" charset="0"/>
              </a:rPr>
              <a:t>Xu</a:t>
            </a:r>
            <a:r>
              <a:rPr lang="en-US" altLang="zh-CN" dirty="0" smtClean="0">
                <a:cs typeface="Times New Roman" panose="02020603050405020304" pitchFamily="18" charset="0"/>
              </a:rPr>
              <a:t>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Yiqun</a:t>
            </a:r>
            <a:r>
              <a:rPr lang="en-US" altLang="zh-CN" dirty="0" smtClean="0">
                <a:cs typeface="Times New Roman" panose="02020603050405020304" pitchFamily="18" charset="0"/>
              </a:rPr>
              <a:t> Liu, Min Zhang and </a:t>
            </a:r>
            <a:r>
              <a:rPr lang="en-US" altLang="zh-CN" dirty="0" err="1" smtClean="0">
                <a:cs typeface="Times New Roman" panose="02020603050405020304" pitchFamily="18" charset="0"/>
              </a:rPr>
              <a:t>Shaoping</a:t>
            </a:r>
            <a:r>
              <a:rPr lang="en-US" altLang="zh-CN" dirty="0" smtClean="0">
                <a:cs typeface="Times New Roman" panose="02020603050405020304" pitchFamily="18" charset="0"/>
              </a:rPr>
              <a:t> Ma. Incorporating Revisiting Behaviors into Click Models. Proceedings of the 5th ACM International Conference on Web Search and Data Mining (</a:t>
            </a:r>
            <a:r>
              <a:rPr lang="en-US" altLang="zh-CN" b="1" dirty="0" smtClean="0">
                <a:cs typeface="Times New Roman" panose="02020603050405020304" pitchFamily="18" charset="0"/>
              </a:rPr>
              <a:t>WSDM 2012)</a:t>
            </a:r>
            <a:r>
              <a:rPr lang="en-US" altLang="zh-CN" dirty="0" smtClean="0">
                <a:cs typeface="Times New Roman" panose="02020603050405020304" pitchFamily="18" charset="0"/>
              </a:rPr>
              <a:t>. 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cs typeface="Times New Roman" panose="02020603050405020304" pitchFamily="18" charset="0"/>
              </a:rPr>
              <a:t>Chao Wang,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Yiqun</a:t>
            </a:r>
            <a:r>
              <a:rPr lang="en-US" altLang="zh-CN" dirty="0" smtClean="0">
                <a:cs typeface="Times New Roman" panose="02020603050405020304" pitchFamily="18" charset="0"/>
              </a:rPr>
              <a:t> Liu, Min Zhang,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Shaoping</a:t>
            </a:r>
            <a:r>
              <a:rPr lang="en-US" altLang="zh-CN" dirty="0" smtClean="0">
                <a:cs typeface="Times New Roman" panose="02020603050405020304" pitchFamily="18" charset="0"/>
              </a:rPr>
              <a:t> Ma,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Meihong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cs typeface="Times New Roman" panose="02020603050405020304" pitchFamily="18" charset="0"/>
              </a:rPr>
              <a:t>Zheng</a:t>
            </a:r>
            <a:r>
              <a:rPr lang="en-US" altLang="zh-CN" dirty="0" smtClean="0">
                <a:cs typeface="Times New Roman" panose="02020603050405020304" pitchFamily="18" charset="0"/>
              </a:rPr>
              <a:t>, Jing </a:t>
            </a:r>
            <a:r>
              <a:rPr lang="en-US" altLang="zh-CN" dirty="0" err="1" smtClean="0">
                <a:cs typeface="Times New Roman" panose="02020603050405020304" pitchFamily="18" charset="0"/>
              </a:rPr>
              <a:t>Qian</a:t>
            </a:r>
            <a:r>
              <a:rPr lang="en-US" altLang="zh-CN" dirty="0" smtClean="0">
                <a:cs typeface="Times New Roman" panose="02020603050405020304" pitchFamily="18" charset="0"/>
              </a:rPr>
              <a:t>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Kuo</a:t>
            </a:r>
            <a:r>
              <a:rPr lang="en-US" altLang="zh-CN" dirty="0" smtClean="0">
                <a:cs typeface="Times New Roman" panose="02020603050405020304" pitchFamily="18" charset="0"/>
              </a:rPr>
              <a:t> Zhang. Incorporating Vertical Results into Search Click Models. The 36th ACM SIGIR conference</a:t>
            </a:r>
            <a:r>
              <a:rPr lang="en-US" altLang="zh-CN" b="1" dirty="0" smtClean="0">
                <a:cs typeface="Times New Roman" panose="02020603050405020304" pitchFamily="18" charset="0"/>
              </a:rPr>
              <a:t> (SIGIR 2013)</a:t>
            </a:r>
            <a:r>
              <a:rPr lang="en-US" altLang="zh-CN" dirty="0" smtClean="0"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altLang="zh-CN" dirty="0" err="1" smtClean="0">
                <a:cs typeface="Times New Roman" panose="02020603050405020304" pitchFamily="18" charset="0"/>
              </a:rPr>
              <a:t>Qianli</a:t>
            </a:r>
            <a:r>
              <a:rPr lang="en-US" altLang="zh-CN" dirty="0" smtClean="0">
                <a:cs typeface="Times New Roman" panose="02020603050405020304" pitchFamily="18" charset="0"/>
              </a:rPr>
              <a:t> Xing,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Yiqun</a:t>
            </a:r>
            <a:r>
              <a:rPr lang="en-US" altLang="zh-CN" dirty="0" smtClean="0">
                <a:cs typeface="Times New Roman" panose="02020603050405020304" pitchFamily="18" charset="0"/>
              </a:rPr>
              <a:t> Liu, Min Zhang,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Shaoping</a:t>
            </a:r>
            <a:r>
              <a:rPr lang="en-US" altLang="zh-CN" dirty="0" smtClean="0">
                <a:cs typeface="Times New Roman" panose="02020603050405020304" pitchFamily="18" charset="0"/>
              </a:rPr>
              <a:t> Ma,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Jianyun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err="1" smtClean="0">
                <a:cs typeface="Times New Roman" panose="02020603050405020304" pitchFamily="18" charset="0"/>
              </a:rPr>
              <a:t>Nie</a:t>
            </a:r>
            <a:r>
              <a:rPr lang="en-US" altLang="zh-CN" dirty="0" smtClean="0">
                <a:cs typeface="Times New Roman" panose="02020603050405020304" pitchFamily="18" charset="0"/>
              </a:rPr>
              <a:t>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Kuo</a:t>
            </a:r>
            <a:r>
              <a:rPr lang="en-US" altLang="zh-CN" dirty="0" smtClean="0">
                <a:cs typeface="Times New Roman" panose="02020603050405020304" pitchFamily="18" charset="0"/>
              </a:rPr>
              <a:t> Zhang. Incorporating User Preferences into Click Models. The 22nd ACM Conference on Information and Knowledge Management (</a:t>
            </a:r>
            <a:r>
              <a:rPr lang="en-US" altLang="zh-CN" b="1" dirty="0" smtClean="0">
                <a:cs typeface="Times New Roman" panose="02020603050405020304" pitchFamily="18" charset="0"/>
              </a:rPr>
              <a:t>CIKM 2013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cs typeface="Times New Roman" panose="02020603050405020304" pitchFamily="18" charset="0"/>
              </a:rPr>
              <a:t>Chao Wang,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Yiqun</a:t>
            </a:r>
            <a:r>
              <a:rPr lang="en-US" altLang="zh-CN" dirty="0" smtClean="0">
                <a:cs typeface="Times New Roman" panose="02020603050405020304" pitchFamily="18" charset="0"/>
              </a:rPr>
              <a:t> Liu,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Qingyao</a:t>
            </a:r>
            <a:r>
              <a:rPr lang="en-US" altLang="zh-CN" dirty="0" smtClean="0">
                <a:cs typeface="Times New Roman" panose="02020603050405020304" pitchFamily="18" charset="0"/>
              </a:rPr>
              <a:t> Ai, </a:t>
            </a:r>
            <a:r>
              <a:rPr lang="en-US" altLang="zh-CN" dirty="0" err="1" smtClean="0">
                <a:cs typeface="Times New Roman" panose="02020603050405020304" pitchFamily="18" charset="0"/>
              </a:rPr>
              <a:t>Shaoping</a:t>
            </a:r>
            <a:r>
              <a:rPr lang="en-US" altLang="zh-CN" dirty="0" smtClean="0">
                <a:cs typeface="Times New Roman" panose="02020603050405020304" pitchFamily="18" charset="0"/>
              </a:rPr>
              <a:t> Ma, Seeing is not Examining: Inferring Examination Behavior with Eye and Mouse Movement Information. (</a:t>
            </a:r>
            <a:r>
              <a:rPr lang="en-US" altLang="zh-CN" b="1" dirty="0" smtClean="0">
                <a:cs typeface="Times New Roman" panose="02020603050405020304" pitchFamily="18" charset="0"/>
              </a:rPr>
              <a:t>submitted to SIGIR2014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发表的相关论文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467200" y="2132856"/>
            <a:ext cx="4321175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alpha val="75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atinLnBrk="1">
              <a:spcBef>
                <a:spcPct val="50000"/>
              </a:spcBef>
            </a:pPr>
            <a:endParaRPr kumimoji="1" lang="en-US" altLang="zh-CN" sz="28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latinLnBrk="1">
              <a:spcBef>
                <a:spcPct val="50000"/>
              </a:spcBef>
            </a:pPr>
            <a:endParaRPr kumimoji="1" lang="en-US" altLang="zh-CN" sz="28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latinLnBrk="1">
              <a:spcBef>
                <a:spcPct val="50000"/>
              </a:spcBef>
            </a:pPr>
            <a:r>
              <a:rPr kumimoji="1" lang="zh-CN" altLang="en-US" sz="2800" dirty="0" smtClean="0">
                <a:solidFill>
                  <a:srgbClr val="002060"/>
                </a:solidFill>
                <a:latin typeface="楷体" pitchFamily="49" charset="-122"/>
                <a:ea typeface="楷体" pitchFamily="49" charset="-122"/>
              </a:rPr>
              <a:t>请各位批评指正！</a:t>
            </a:r>
            <a:endParaRPr kumimoji="1" lang="en-US" altLang="zh-CN" sz="2800" dirty="0" smtClean="0">
              <a:solidFill>
                <a:srgbClr val="002060"/>
              </a:solidFill>
              <a:latin typeface="楷体" pitchFamily="49" charset="-122"/>
              <a:ea typeface="楷体" pitchFamily="49" charset="-122"/>
            </a:endParaRPr>
          </a:p>
          <a:p>
            <a:pPr latinLnBrk="1">
              <a:spcBef>
                <a:spcPct val="50000"/>
              </a:spcBef>
            </a:pPr>
            <a:endParaRPr kumimoji="1" lang="en-US" altLang="zh-CN" sz="2000" b="1" dirty="0">
              <a:solidFill>
                <a:prstClr val="black"/>
              </a:solidFill>
              <a:ea typeface="Gulim" pitchFamily="34" charset="-127"/>
            </a:endParaRPr>
          </a:p>
          <a:p>
            <a:pPr latinLnBrk="1">
              <a:spcBef>
                <a:spcPct val="50000"/>
              </a:spcBef>
            </a:pPr>
            <a:r>
              <a:rPr kumimoji="1" lang="en-US" altLang="zh-CN" sz="2000" b="1" dirty="0" smtClean="0">
                <a:solidFill>
                  <a:prstClr val="black"/>
                </a:solidFill>
                <a:ea typeface="Gulim" pitchFamily="34" charset="-127"/>
              </a:rPr>
              <a:t>Welcome </a:t>
            </a:r>
            <a:r>
              <a:rPr kumimoji="1" lang="en-US" altLang="zh-CN" sz="2000" b="1" dirty="0">
                <a:solidFill>
                  <a:prstClr val="black"/>
                </a:solidFill>
                <a:ea typeface="Gulim" pitchFamily="34" charset="-127"/>
              </a:rPr>
              <a:t>to visit </a:t>
            </a:r>
            <a:r>
              <a:rPr kumimoji="1" lang="en-US" altLang="zh-CN" sz="2000" b="1" dirty="0" smtClean="0">
                <a:solidFill>
                  <a:prstClr val="black"/>
                </a:solidFill>
                <a:ea typeface="Gulim" pitchFamily="34" charset="-127"/>
              </a:rPr>
              <a:t>our homepage</a:t>
            </a:r>
            <a:endParaRPr kumimoji="1" lang="en-US" altLang="zh-CN" sz="2000" b="1" dirty="0">
              <a:solidFill>
                <a:prstClr val="black"/>
              </a:solidFill>
              <a:ea typeface="Gulim" pitchFamily="34" charset="-127"/>
            </a:endParaRPr>
          </a:p>
          <a:p>
            <a:pPr latinLnBrk="1">
              <a:spcBef>
                <a:spcPct val="50000"/>
              </a:spcBef>
            </a:pPr>
            <a:r>
              <a:rPr kumimoji="1" lang="en-US" altLang="zh-CN" sz="2000" u="sng" dirty="0">
                <a:solidFill>
                  <a:srgbClr val="0070C0"/>
                </a:solidFill>
                <a:ea typeface="Gulim" pitchFamily="34" charset="-127"/>
              </a:rPr>
              <a:t>http://</a:t>
            </a:r>
            <a:r>
              <a:rPr kumimoji="1" lang="en-US" altLang="zh-CN" sz="2000" u="sng" dirty="0" smtClean="0">
                <a:solidFill>
                  <a:srgbClr val="0070C0"/>
                </a:solidFill>
                <a:ea typeface="Gulim" pitchFamily="34" charset="-127"/>
              </a:rPr>
              <a:t>www.thuir.org/</a:t>
            </a:r>
            <a:endParaRPr kumimoji="1" lang="en-US" altLang="zh-CN" sz="2000" u="sng" dirty="0">
              <a:solidFill>
                <a:srgbClr val="0070C0"/>
              </a:solidFill>
              <a:ea typeface="Gulim" pitchFamily="34" charset="-127"/>
            </a:endParaRPr>
          </a:p>
          <a:p>
            <a:pPr latinLnBrk="1">
              <a:spcBef>
                <a:spcPct val="50000"/>
              </a:spcBef>
            </a:pPr>
            <a:endParaRPr kumimoji="1" lang="en-US" altLang="zh-CN" sz="2000" b="1" dirty="0">
              <a:solidFill>
                <a:prstClr val="black"/>
              </a:solidFill>
              <a:ea typeface="Gulim" pitchFamily="34" charset="-127"/>
            </a:endParaRPr>
          </a:p>
        </p:txBody>
      </p:sp>
      <p:pic>
        <p:nvPicPr>
          <p:cNvPr id="15365" name="Picture 5" descr="弯腰 低头 鞠躬 卡通人物-漫画卡通,非主流卡通人物,迪士尼卡通人物,卡通人物画,可爱卡通人物-漫画卡通，卡通人物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17399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366" name="Rectangle 6"/>
          <p:cNvSpPr>
            <a:spLocks noGrp="1" noChangeArrowheads="1"/>
          </p:cNvSpPr>
          <p:nvPr>
            <p:ph type="title"/>
          </p:nvPr>
        </p:nvSpPr>
        <p:spPr>
          <a:xfrm>
            <a:off x="568869" y="521130"/>
            <a:ext cx="8575131" cy="910924"/>
          </a:xfrm>
          <a:noFill/>
          <a:ln/>
        </p:spPr>
        <p:txBody>
          <a:bodyPr/>
          <a:lstStyle/>
          <a:p>
            <a:pPr algn="ctr"/>
            <a:r>
              <a:rPr lang="en-US" altLang="zh-CN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133922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2956" y="1555845"/>
            <a:ext cx="8639033" cy="5104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6393" y="1637833"/>
            <a:ext cx="8346288" cy="484485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859816" y="1665026"/>
            <a:ext cx="6648308" cy="4774229"/>
            <a:chOff x="928688" y="3286125"/>
            <a:chExt cx="6072187" cy="3571875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39323" y="3568601"/>
              <a:ext cx="2061552" cy="3289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8688" y="3384101"/>
              <a:ext cx="4093442" cy="311501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7" name="TextBox 11"/>
            <p:cNvSpPr txBox="1">
              <a:spLocks noChangeArrowheads="1"/>
            </p:cNvSpPr>
            <p:nvPr/>
          </p:nvSpPr>
          <p:spPr bwMode="auto">
            <a:xfrm>
              <a:off x="4786313" y="3286125"/>
              <a:ext cx="212162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1800">
                  <a:solidFill>
                    <a:srgbClr val="7030A0"/>
                  </a:solidFill>
                  <a:latin typeface="Corbel" pitchFamily="34" charset="0"/>
                  <a:ea typeface="宋体" pitchFamily="2" charset="-122"/>
                </a:rPr>
                <a:t>点击数量</a:t>
              </a:r>
              <a:endParaRPr lang="en-US" altLang="zh-CN" sz="1800" dirty="0">
                <a:solidFill>
                  <a:srgbClr val="7030A0"/>
                </a:solidFill>
                <a:latin typeface="Corbel" pitchFamily="34" charset="0"/>
                <a:ea typeface="宋体" pitchFamily="2" charset="-122"/>
              </a:endParaRPr>
            </a:p>
          </p:txBody>
        </p:sp>
        <p:sp>
          <p:nvSpPr>
            <p:cNvPr id="8" name="Rounded Rectangle 9"/>
            <p:cNvSpPr/>
            <p:nvPr/>
          </p:nvSpPr>
          <p:spPr bwMode="auto">
            <a:xfrm>
              <a:off x="1819275" y="5507038"/>
              <a:ext cx="3024188" cy="485775"/>
            </a:xfrm>
            <a:prstGeom prst="roundRect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1601788" y="3514725"/>
              <a:ext cx="266700" cy="1992313"/>
            </a:xfrm>
            <a:custGeom>
              <a:avLst/>
              <a:gdLst>
                <a:gd name="connsiteX0" fmla="*/ 315157 w 341790"/>
                <a:gd name="connsiteY0" fmla="*/ 2503503 h 2503503"/>
                <a:gd name="connsiteX1" fmla="*/ 4439 w 341790"/>
                <a:gd name="connsiteY1" fmla="*/ 1171853 h 2503503"/>
                <a:gd name="connsiteX2" fmla="*/ 341790 w 341790"/>
                <a:gd name="connsiteY2" fmla="*/ 0 h 250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790" h="2503503">
                  <a:moveTo>
                    <a:pt x="315157" y="2503503"/>
                  </a:moveTo>
                  <a:cubicBezTo>
                    <a:pt x="157578" y="2046303"/>
                    <a:pt x="0" y="1589103"/>
                    <a:pt x="4439" y="1171853"/>
                  </a:cubicBezTo>
                  <a:cubicBezTo>
                    <a:pt x="8878" y="754603"/>
                    <a:pt x="175334" y="377301"/>
                    <a:pt x="341790" y="0"/>
                  </a:cubicBezTo>
                </a:path>
              </a:pathLst>
            </a:custGeom>
            <a:ln w="22225">
              <a:solidFill>
                <a:srgbClr val="7030A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25314" y="4536591"/>
              <a:ext cx="326289" cy="629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11" name="Table 12"/>
          <p:cNvGraphicFramePr>
            <a:graphicFrameLocks noGrp="1"/>
          </p:cNvGraphicFramePr>
          <p:nvPr/>
        </p:nvGraphicFramePr>
        <p:xfrm>
          <a:off x="7345184" y="2306608"/>
          <a:ext cx="1055915" cy="3846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5915"/>
              </a:tblGrid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</a:t>
                      </a:r>
                      <a:endParaRPr lang="zh-CN" altLang="en-US" b="1" dirty="0"/>
                    </a:p>
                  </a:txBody>
                  <a:tcPr/>
                </a:tc>
              </a:tr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</a:t>
                      </a:r>
                      <a:endParaRPr lang="zh-CN" altLang="en-US" b="1" dirty="0"/>
                    </a:p>
                  </a:txBody>
                  <a:tcPr/>
                </a:tc>
              </a:tr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0.3</a:t>
                      </a:r>
                      <a:endParaRPr lang="zh-CN" altLang="en-US" b="1" dirty="0"/>
                    </a:p>
                  </a:txBody>
                  <a:tcPr/>
                </a:tc>
              </a:tr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0.5</a:t>
                      </a:r>
                      <a:endParaRPr lang="zh-CN" altLang="en-US" b="1" dirty="0"/>
                    </a:p>
                  </a:txBody>
                  <a:tcPr/>
                </a:tc>
              </a:tr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0.9</a:t>
                      </a:r>
                      <a:endParaRPr lang="zh-CN" altLang="en-US" b="1" dirty="0"/>
                    </a:p>
                  </a:txBody>
                  <a:tcPr/>
                </a:tc>
              </a:tr>
              <a:tr h="641115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</a:t>
                      </a:r>
                      <a:endParaRPr lang="zh-CN" altLang="en-US" b="1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用户点击模型</a:t>
            </a:r>
            <a:endParaRPr lang="zh-CN" altLang="en-US" dirty="0"/>
          </a:p>
        </p:txBody>
      </p:sp>
      <p:sp>
        <p:nvSpPr>
          <p:cNvPr id="5" name="内容占位符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如何解决这个问题呢？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构建</a:t>
            </a:r>
            <a:r>
              <a:rPr lang="zh-CN" altLang="en-US" dirty="0" smtClean="0"/>
              <a:t>用户点击模型去除偏置影响</a:t>
            </a:r>
            <a:endParaRPr lang="en-US" altLang="zh-CN" dirty="0" smtClean="0"/>
          </a:p>
          <a:p>
            <a:pPr lvl="2"/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核心思想：</a:t>
            </a:r>
            <a:endParaRPr lang="en-US" altLang="zh-CN" dirty="0" smtClean="0"/>
          </a:p>
          <a:p>
            <a:r>
              <a:rPr lang="en-US" altLang="zh-CN" dirty="0" smtClean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如何根据用户的点击数据估计</a:t>
            </a:r>
            <a:r>
              <a:rPr lang="zh-CN" altLang="en-US" dirty="0" smtClean="0"/>
              <a:t>用户观察到结果的</a:t>
            </a:r>
            <a:r>
              <a:rPr lang="zh-CN" altLang="en-US" dirty="0" smtClean="0"/>
              <a:t>可能性？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757363" y="3371766"/>
            <a:ext cx="1553165" cy="46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79912" y="3426795"/>
            <a:ext cx="2160240" cy="457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79912" y="3415768"/>
            <a:ext cx="969743" cy="417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用户点击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对用户检验和点击行为进行建模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基于一定假设的概率框架模型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无监督方法进行参数估计</a:t>
            </a:r>
            <a:endParaRPr lang="en-US" altLang="zh-CN" dirty="0" smtClean="0"/>
          </a:p>
          <a:p>
            <a:pPr lvl="1"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目标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对文档的相关性进行估计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对未来的点击进行预测</a:t>
            </a:r>
            <a:endParaRPr lang="en-US" altLang="zh-CN" sz="2400" dirty="0" smtClean="0"/>
          </a:p>
          <a:p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063" r="67086" b="44444"/>
          <a:stretch>
            <a:fillRect/>
          </a:stretch>
        </p:blipFill>
        <p:spPr bwMode="auto">
          <a:xfrm>
            <a:off x="5839540" y="2648095"/>
            <a:ext cx="2500330" cy="2143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已有</a:t>
            </a:r>
            <a:r>
              <a:rPr lang="zh-CN" altLang="en-US" dirty="0" smtClean="0"/>
              <a:t>的点击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28625" y="1500188"/>
            <a:ext cx="8229600" cy="5059362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>
                <a:latin typeface="+mj-lt"/>
              </a:rPr>
              <a:t>Cascade model</a:t>
            </a:r>
          </a:p>
          <a:p>
            <a:pPr lvl="1">
              <a:defRPr/>
            </a:pPr>
            <a:r>
              <a:rPr lang="zh-CN" altLang="en-US" sz="2000" dirty="0" smtClean="0">
                <a:latin typeface="+mj-lt"/>
              </a:rPr>
              <a:t>“单一点击”假设</a:t>
            </a:r>
            <a:endParaRPr lang="en-US" altLang="zh-CN" sz="2000" dirty="0" smtClean="0">
              <a:latin typeface="+mj-lt"/>
            </a:endParaRPr>
          </a:p>
          <a:p>
            <a:pPr>
              <a:defRPr/>
            </a:pPr>
            <a:r>
              <a:rPr lang="en-US" altLang="zh-CN" sz="2400" dirty="0" smtClean="0">
                <a:latin typeface="+mj-lt"/>
              </a:rPr>
              <a:t>Dependent click model</a:t>
            </a:r>
          </a:p>
          <a:p>
            <a:pPr lvl="1">
              <a:defRPr/>
            </a:pPr>
            <a:r>
              <a:rPr lang="zh-CN" altLang="en-US" sz="2000" dirty="0" smtClean="0">
                <a:latin typeface="+mj-lt"/>
              </a:rPr>
              <a:t>多点击假设，假设用户点击后以固定概率继续</a:t>
            </a:r>
            <a:r>
              <a:rPr lang="zh-CN" altLang="en-US" sz="2000" dirty="0" smtClean="0">
                <a:latin typeface="+mj-lt"/>
              </a:rPr>
              <a:t>检验</a:t>
            </a:r>
            <a:endParaRPr lang="en-US" altLang="zh-CN" sz="2000" dirty="0" smtClean="0">
              <a:latin typeface="+mj-lt"/>
            </a:endParaRPr>
          </a:p>
          <a:p>
            <a:pPr lvl="1">
              <a:defRPr/>
            </a:pPr>
            <a:endParaRPr lang="en-US" altLang="zh-CN" sz="2000" dirty="0" smtClean="0">
              <a:latin typeface="+mj-lt"/>
            </a:endParaRPr>
          </a:p>
          <a:p>
            <a:pPr>
              <a:buNone/>
              <a:defRPr/>
            </a:pPr>
            <a:endParaRPr lang="en-US" altLang="zh-CN" sz="2000" dirty="0" smtClean="0">
              <a:latin typeface="+mj-lt"/>
            </a:endParaRPr>
          </a:p>
          <a:p>
            <a:pPr>
              <a:defRPr/>
            </a:pPr>
            <a:r>
              <a:rPr lang="en-US" altLang="zh-CN" sz="2400" dirty="0" smtClean="0">
                <a:latin typeface="+mj-lt"/>
              </a:rPr>
              <a:t>User </a:t>
            </a:r>
            <a:r>
              <a:rPr lang="en-US" altLang="zh-CN" sz="2400" dirty="0" smtClean="0">
                <a:latin typeface="+mj-lt"/>
              </a:rPr>
              <a:t>browsing model</a:t>
            </a:r>
          </a:p>
          <a:p>
            <a:pPr lvl="1">
              <a:defRPr/>
            </a:pPr>
            <a:r>
              <a:rPr lang="zh-CN" altLang="en-US" sz="2000" dirty="0" smtClean="0">
                <a:latin typeface="+mj-lt"/>
              </a:rPr>
              <a:t>用户检验一个文档的概率依赖于文档位置</a:t>
            </a:r>
            <a:r>
              <a:rPr lang="en-US" altLang="zh-CN" sz="2000" dirty="0" smtClean="0">
                <a:latin typeface="+mj-lt"/>
              </a:rPr>
              <a:t>(ranking position)</a:t>
            </a:r>
            <a:r>
              <a:rPr lang="zh-CN" altLang="en-US" sz="2000" dirty="0" smtClean="0">
                <a:latin typeface="+mj-lt"/>
              </a:rPr>
              <a:t>和与上一次点击位置</a:t>
            </a:r>
            <a:r>
              <a:rPr lang="zh-CN" altLang="en-US" sz="2000" dirty="0" smtClean="0">
                <a:latin typeface="+mj-lt"/>
              </a:rPr>
              <a:t>之间</a:t>
            </a:r>
            <a:r>
              <a:rPr lang="zh-CN" altLang="en-US" sz="2000" dirty="0" smtClean="0">
                <a:latin typeface="+mj-lt"/>
              </a:rPr>
              <a:t>的</a:t>
            </a:r>
            <a:r>
              <a:rPr lang="zh-CN" altLang="en-US" sz="2000" dirty="0" smtClean="0">
                <a:latin typeface="+mj-lt"/>
              </a:rPr>
              <a:t>距离</a:t>
            </a:r>
            <a:endParaRPr lang="en-US" altLang="zh-CN" sz="2000" dirty="0" smtClean="0">
              <a:latin typeface="+mj-lt"/>
            </a:endParaRPr>
          </a:p>
          <a:p>
            <a:pPr lvl="1">
              <a:defRPr/>
            </a:pPr>
            <a:endParaRPr lang="en-US" altLang="zh-CN" sz="2000" dirty="0" smtClean="0">
              <a:latin typeface="+mj-lt"/>
            </a:endParaRPr>
          </a:p>
          <a:p>
            <a:pPr lvl="1">
              <a:defRPr/>
            </a:pPr>
            <a:endParaRPr lang="en-US" altLang="zh-CN" sz="2000" dirty="0" smtClean="0">
              <a:latin typeface="+mj-lt"/>
            </a:endParaRPr>
          </a:p>
          <a:p>
            <a:pPr lvl="1">
              <a:defRPr/>
            </a:pPr>
            <a:r>
              <a:rPr lang="zh-CN" altLang="en-US" sz="2000" dirty="0" smtClean="0"/>
              <a:t>其他点击模型：</a:t>
            </a:r>
            <a:r>
              <a:rPr lang="en-US" altLang="zh-CN" sz="2000" dirty="0" smtClean="0"/>
              <a:t>DBM, CCM, </a:t>
            </a:r>
            <a:r>
              <a:rPr lang="en-US" altLang="zh-CN" sz="2000" dirty="0" smtClean="0"/>
              <a:t>...</a:t>
            </a:r>
            <a:endParaRPr lang="en-US" altLang="zh-CN" sz="2000" dirty="0" smtClean="0"/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86718" y="1939565"/>
            <a:ext cx="39433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3789" y="3119472"/>
            <a:ext cx="38481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9502" y="3500472"/>
            <a:ext cx="3962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8757" y="5010042"/>
            <a:ext cx="32480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96084" y="4751616"/>
            <a:ext cx="2238668" cy="1930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波形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波形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波形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1364</TotalTime>
  <Words>1310</Words>
  <Application>Microsoft Office PowerPoint</Application>
  <PresentationFormat>全屏显示(4:3)</PresentationFormat>
  <Paragraphs>201</Paragraphs>
  <Slides>39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1" baseType="lpstr">
      <vt:lpstr>波形</vt:lpstr>
      <vt:lpstr>Equation</vt:lpstr>
      <vt:lpstr>搜索引擎用户点击模型研究</vt:lpstr>
      <vt:lpstr>研究背景</vt:lpstr>
      <vt:lpstr>研究背景</vt:lpstr>
      <vt:lpstr>幻灯片 4</vt:lpstr>
      <vt:lpstr>幻灯片 5</vt:lpstr>
      <vt:lpstr>幻灯片 6</vt:lpstr>
      <vt:lpstr>用户点击模型</vt:lpstr>
      <vt:lpstr>用户点击模型</vt:lpstr>
      <vt:lpstr>已有的点击模型</vt:lpstr>
      <vt:lpstr>传统点击模型存在的问题</vt:lpstr>
      <vt:lpstr>幻灯片 11</vt:lpstr>
      <vt:lpstr>幻灯片 12</vt:lpstr>
      <vt:lpstr>幻灯片 13</vt:lpstr>
      <vt:lpstr>考虑回访的用户点击模型</vt:lpstr>
      <vt:lpstr>考虑回访的用户点击模型</vt:lpstr>
      <vt:lpstr>传统点击模型存在的问题</vt:lpstr>
      <vt:lpstr>幻灯片 17</vt:lpstr>
      <vt:lpstr>考虑展现形式的点击模型</vt:lpstr>
      <vt:lpstr>考虑展现形式的点击模型</vt:lpstr>
      <vt:lpstr>考虑展现形式的点击模型</vt:lpstr>
      <vt:lpstr>考虑展现形式的点击模型</vt:lpstr>
      <vt:lpstr>考虑展现形式的点击模型</vt:lpstr>
      <vt:lpstr>考虑展现形式的点击模型</vt:lpstr>
      <vt:lpstr>考虑展现形式的点击模型</vt:lpstr>
      <vt:lpstr>传统点击模型存在的问题</vt:lpstr>
      <vt:lpstr>搜索用户结果检验行为分析</vt:lpstr>
      <vt:lpstr>眼动行为收集装置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搜索用户结果检验行为分析</vt:lpstr>
      <vt:lpstr>发表的相关论文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用户点击模型构建</dc:title>
  <dc:creator>Yiqun Liu</dc:creator>
  <cp:lastModifiedBy>T420</cp:lastModifiedBy>
  <cp:revision>82</cp:revision>
  <cp:lastPrinted>2014-04-04T01:41:21Z</cp:lastPrinted>
  <dcterms:created xsi:type="dcterms:W3CDTF">2012-12-07T16:12:46Z</dcterms:created>
  <dcterms:modified xsi:type="dcterms:W3CDTF">2014-04-12T03:04:56Z</dcterms:modified>
</cp:coreProperties>
</file>